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Proxima Nova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9">
          <p15:clr>
            <a:srgbClr val="747775"/>
          </p15:clr>
        </p15:guide>
        <p15:guide id="2" orient="horz" pos="1247">
          <p15:clr>
            <a:srgbClr val="747775"/>
          </p15:clr>
        </p15:guide>
        <p15:guide id="3" orient="horz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9" orient="horz"/>
        <p:guide pos="1247" orient="horz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57410eb42_2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57410eb42_2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572d22822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572d22822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572d22822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572d22822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572d2282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572d2282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572d22822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572d22822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572d22822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d572d22822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572d22822_3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572d22822_3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d572d22822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d572d22822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572d22822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572d22822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572d2282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d572d2282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17cb99dd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17cb99dd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572d2282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572d2282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d572d2282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d572d2282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572d2282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572d2282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53f8d15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53f8d15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53f8d15f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53f8d15f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53f8d15f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53f8d15f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572d228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572d228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572d2282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572d2282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572d22822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572d22822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572d2282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572d2282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5.png"/><Relationship Id="rId13" Type="http://schemas.openxmlformats.org/officeDocument/2006/relationships/image" Target="../media/image1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15" Type="http://schemas.openxmlformats.org/officeDocument/2006/relationships/image" Target="../media/image12.png"/><Relationship Id="rId1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33350" y="1257500"/>
            <a:ext cx="52104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76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Minicurso de Arduino</a:t>
            </a:r>
            <a:endParaRPr sz="576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779325" y="3243450"/>
            <a:ext cx="354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Aula 03</a:t>
            </a:r>
            <a:endParaRPr b="1"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00" y="0"/>
            <a:ext cx="2205174" cy="126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431" y="90437"/>
            <a:ext cx="1998587" cy="161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5299" y="55125"/>
            <a:ext cx="1697125" cy="208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" y="3899087"/>
            <a:ext cx="1563517" cy="122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700" y="1324725"/>
            <a:ext cx="1667750" cy="16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3425" y="2312462"/>
            <a:ext cx="1800900" cy="12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2500" y="0"/>
            <a:ext cx="1616475" cy="16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2030" y="90425"/>
            <a:ext cx="2158545" cy="235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19218" y="1980000"/>
            <a:ext cx="2765600" cy="19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00249" y="2030296"/>
            <a:ext cx="1667750" cy="1824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00250" y="3793425"/>
            <a:ext cx="1350075" cy="13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84927" y="3505687"/>
            <a:ext cx="2848450" cy="19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10550" y="2892775"/>
            <a:ext cx="1124325" cy="1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Funções para usar os pinos digitais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4581375" y="2230825"/>
            <a:ext cx="38022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pt-BR">
                <a:solidFill>
                  <a:schemeClr val="dk2"/>
                </a:solidFill>
              </a:rPr>
              <a:t>int digitalRead();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>
                <a:solidFill>
                  <a:schemeClr val="dk2"/>
                </a:solidFill>
              </a:rPr>
              <a:t>Sintaxe: digitalRead(</a:t>
            </a:r>
            <a:r>
              <a:rPr b="1" lang="pt-BR">
                <a:solidFill>
                  <a:schemeClr val="dk2"/>
                </a:solidFill>
              </a:rPr>
              <a:t>pino</a:t>
            </a:r>
            <a:r>
              <a:rPr lang="pt-BR">
                <a:solidFill>
                  <a:schemeClr val="dk2"/>
                </a:solidFill>
              </a:rPr>
              <a:t>);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>
                <a:solidFill>
                  <a:schemeClr val="dk2"/>
                </a:solidFill>
              </a:rPr>
              <a:t>Retorno: HIGH ou LOW;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pt-BR">
                <a:solidFill>
                  <a:schemeClr val="dk2"/>
                </a:solidFill>
              </a:rPr>
              <a:t>void digitalWrite()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>
                <a:solidFill>
                  <a:schemeClr val="dk2"/>
                </a:solidFill>
              </a:rPr>
              <a:t>Sintaxe: digitalWrite(</a:t>
            </a:r>
            <a:r>
              <a:rPr b="1" lang="pt-BR">
                <a:solidFill>
                  <a:schemeClr val="dk2"/>
                </a:solidFill>
              </a:rPr>
              <a:t>pino</a:t>
            </a:r>
            <a:r>
              <a:rPr lang="pt-BR">
                <a:solidFill>
                  <a:schemeClr val="dk2"/>
                </a:solidFill>
              </a:rPr>
              <a:t>, </a:t>
            </a:r>
            <a:r>
              <a:rPr b="1" lang="pt-BR">
                <a:solidFill>
                  <a:schemeClr val="dk2"/>
                </a:solidFill>
              </a:rPr>
              <a:t>valor</a:t>
            </a:r>
            <a:r>
              <a:rPr lang="pt-BR">
                <a:solidFill>
                  <a:schemeClr val="dk2"/>
                </a:solidFill>
              </a:rPr>
              <a:t>);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pt-BR">
                <a:solidFill>
                  <a:schemeClr val="dk2"/>
                </a:solidFill>
              </a:rPr>
              <a:t>Valor</a:t>
            </a:r>
            <a:r>
              <a:rPr lang="pt-BR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HIGH</a:t>
            </a:r>
            <a:r>
              <a:rPr lang="pt-BR">
                <a:solidFill>
                  <a:schemeClr val="dk2"/>
                </a:solidFill>
              </a:rPr>
              <a:t>(nível lógico alto)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LOW</a:t>
            </a:r>
            <a:r>
              <a:rPr lang="pt-BR">
                <a:solidFill>
                  <a:schemeClr val="dk2"/>
                </a:solidFill>
              </a:rPr>
              <a:t>(nível lógico baixo)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442425" y="2230825"/>
            <a:ext cx="41202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pt-BR">
                <a:solidFill>
                  <a:schemeClr val="dk2"/>
                </a:solidFill>
              </a:rPr>
              <a:t>void pinMode()</a:t>
            </a:r>
            <a:endParaRPr b="1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>
                <a:solidFill>
                  <a:schemeClr val="dk2"/>
                </a:solidFill>
              </a:rPr>
              <a:t>Sintaxe: pinMode(</a:t>
            </a:r>
            <a:r>
              <a:rPr b="1" lang="pt-BR">
                <a:solidFill>
                  <a:schemeClr val="dk2"/>
                </a:solidFill>
              </a:rPr>
              <a:t>pino, modo</a:t>
            </a:r>
            <a:r>
              <a:rPr lang="pt-BR">
                <a:solidFill>
                  <a:schemeClr val="dk2"/>
                </a:solidFill>
              </a:rPr>
              <a:t>);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b="1" lang="pt-BR">
                <a:solidFill>
                  <a:schemeClr val="dk2"/>
                </a:solidFill>
              </a:rPr>
              <a:t>Modo</a:t>
            </a:r>
            <a:r>
              <a:rPr lang="pt-BR">
                <a:solidFill>
                  <a:schemeClr val="dk2"/>
                </a:solidFill>
              </a:rPr>
              <a:t>: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INPUT</a:t>
            </a:r>
            <a:r>
              <a:rPr lang="pt-BR">
                <a:solidFill>
                  <a:schemeClr val="dk2"/>
                </a:solidFill>
              </a:rPr>
              <a:t>: Entrada digital;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INPUT_PULLUP</a:t>
            </a:r>
            <a:r>
              <a:rPr lang="pt-BR">
                <a:solidFill>
                  <a:schemeClr val="dk2"/>
                </a:solidFill>
              </a:rPr>
              <a:t>: Entrada digital como resistor interno PULL-UP habilitado;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b="1" lang="pt-BR">
                <a:solidFill>
                  <a:schemeClr val="dk2"/>
                </a:solidFill>
              </a:rPr>
              <a:t>OUTPUT</a:t>
            </a:r>
            <a:r>
              <a:rPr lang="pt-BR">
                <a:solidFill>
                  <a:schemeClr val="dk2"/>
                </a:solidFill>
              </a:rPr>
              <a:t>: Saída digital;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4572000" y="2405825"/>
            <a:ext cx="18300" cy="17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Resistores Pull-Up e Pull-Down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564425" y="1248350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79725" y="1429900"/>
            <a:ext cx="51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descr="resistores-pull-up-e-pull-down" id="218" name="Google Shape;218;p24" title="resistores-pull-up-e-pull-dow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525" y="2122400"/>
            <a:ext cx="3602325" cy="21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1078475" y="2299950"/>
            <a:ext cx="3691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</a:rPr>
              <a:t>Pull-Up: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Chave aberta: 5V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Chave fechada: 0V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</a:rPr>
              <a:t>Pull-Down:</a:t>
            </a:r>
            <a:endParaRPr b="1"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Chave aberta: 0V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</a:rPr>
              <a:t>Chave fechada: 5V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Pinos Analógicos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193550" y="1348050"/>
            <a:ext cx="7977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1F1F1F"/>
                </a:solidFill>
              </a:rPr>
              <a:t>O Arduino possui 6 entradas analógicas, numeradas de A0 a A5. São utilizadas para medir variações de tensão.</a:t>
            </a:r>
            <a:endParaRPr sz="17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1F1F1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1F1F1F"/>
                </a:solidFill>
              </a:rPr>
              <a:t>Para a leitura dos sinais analógicos, o Arduino traduz os valores para um valor digital, visto que internamente ele trabalha com dados digitais. Esse processo é feito pelo conversor analógico digital, ADC ou A/D.</a:t>
            </a:r>
            <a:endParaRPr sz="17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Dispositivos com sinal anal</a:t>
            </a:r>
            <a:r>
              <a:rPr lang="pt-BR" sz="3600">
                <a:latin typeface="Arial"/>
                <a:ea typeface="Arial"/>
                <a:cs typeface="Arial"/>
                <a:sym typeface="Arial"/>
              </a:rPr>
              <a:t>ógico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564425" y="1248350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179725" y="1429900"/>
            <a:ext cx="51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9145">
            <a:off x="576170" y="2461304"/>
            <a:ext cx="1289487" cy="1582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2262" y="2622100"/>
            <a:ext cx="1800900" cy="12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8852" y="2447671"/>
            <a:ext cx="1361950" cy="14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1460" y="2438472"/>
            <a:ext cx="1916215" cy="15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title"/>
          </p:nvPr>
        </p:nvSpPr>
        <p:spPr>
          <a:xfrm>
            <a:off x="729450" y="580200"/>
            <a:ext cx="79953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Funções para usar os pinos anal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ógicos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/>
        </p:nvSpPr>
        <p:spPr>
          <a:xfrm>
            <a:off x="4581375" y="2230825"/>
            <a:ext cx="38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442425" y="2230825"/>
            <a:ext cx="4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53" name="Google Shape;253;p27"/>
          <p:cNvCxnSpPr/>
          <p:nvPr/>
        </p:nvCxnSpPr>
        <p:spPr>
          <a:xfrm>
            <a:off x="4572000" y="2405825"/>
            <a:ext cx="18300" cy="17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7"/>
          <p:cNvSpPr txBox="1"/>
          <p:nvPr/>
        </p:nvSpPr>
        <p:spPr>
          <a:xfrm>
            <a:off x="539250" y="2488800"/>
            <a:ext cx="35535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pt-BR" sz="1600">
                <a:solidFill>
                  <a:schemeClr val="dk2"/>
                </a:solidFill>
              </a:rPr>
              <a:t>int analogRead();</a:t>
            </a:r>
            <a:endParaRPr b="1"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pt-BR" sz="1600">
                <a:solidFill>
                  <a:schemeClr val="dk2"/>
                </a:solidFill>
              </a:rPr>
              <a:t>Sintaxe: analogRead(</a:t>
            </a:r>
            <a:r>
              <a:rPr b="1" lang="pt-BR" sz="1600">
                <a:solidFill>
                  <a:schemeClr val="dk2"/>
                </a:solidFill>
              </a:rPr>
              <a:t>pino</a:t>
            </a:r>
            <a:r>
              <a:rPr lang="pt-BR" sz="1600">
                <a:solidFill>
                  <a:schemeClr val="dk2"/>
                </a:solidFill>
              </a:rPr>
              <a:t>);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pt-BR" sz="1600">
                <a:solidFill>
                  <a:schemeClr val="dk2"/>
                </a:solidFill>
              </a:rPr>
              <a:t>Retorno: int(0 a 1023);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type="title"/>
          </p:nvPr>
        </p:nvSpPr>
        <p:spPr>
          <a:xfrm>
            <a:off x="729450" y="580200"/>
            <a:ext cx="79953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Pinos Arduino 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Esquemático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76" y="1501674"/>
            <a:ext cx="3889374" cy="27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729450" y="580200"/>
            <a:ext cx="79953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Ambiente - Arduino IDE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/>
        </p:nvSpPr>
        <p:spPr>
          <a:xfrm>
            <a:off x="729450" y="1440450"/>
            <a:ext cx="7995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O ambiente de desenvolvimento do Arduino é gratuito e pode ser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baixado no site.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As principais funcionalidades são: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pt-BR" sz="1500">
                <a:solidFill>
                  <a:schemeClr val="dk2"/>
                </a:solidFill>
              </a:rPr>
              <a:t>Escrever código do programa.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pt-BR" sz="1500">
                <a:solidFill>
                  <a:schemeClr val="dk2"/>
                </a:solidFill>
              </a:rPr>
              <a:t>Salvar o código.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pt-BR" sz="1500">
                <a:solidFill>
                  <a:schemeClr val="dk2"/>
                </a:solidFill>
              </a:rPr>
              <a:t>Compilar o código.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pt-BR" sz="1500">
                <a:solidFill>
                  <a:schemeClr val="dk2"/>
                </a:solidFill>
              </a:rPr>
              <a:t>Transportar código o compilado para a placa do Arduino.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729450" y="580200"/>
            <a:ext cx="79953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Funções setup( ) e loop( ) 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729450" y="2299950"/>
            <a:ext cx="4110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2"/>
                </a:solidFill>
              </a:rPr>
              <a:t>setup(): </a:t>
            </a:r>
            <a:r>
              <a:rPr lang="pt-BR" sz="1700">
                <a:solidFill>
                  <a:schemeClr val="dk2"/>
                </a:solidFill>
              </a:rPr>
              <a:t>onde devem ser definidas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algumas configurações iniciais do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programa. Ele executa uma única vez.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2"/>
                </a:solidFill>
              </a:rPr>
              <a:t>loop(): </a:t>
            </a:r>
            <a:r>
              <a:rPr lang="pt-BR" sz="1700">
                <a:solidFill>
                  <a:schemeClr val="dk2"/>
                </a:solidFill>
              </a:rPr>
              <a:t>função principal do programa.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Fica executando indefinidamente.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9450" y="1718450"/>
            <a:ext cx="3999749" cy="23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Prática no Tinkercad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550600" y="1295875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blablabla</a:t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350" y="1115397"/>
            <a:ext cx="3553120" cy="31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5775" y="1115400"/>
            <a:ext cx="3478511" cy="31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Revisão de FUP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729450" y="1314475"/>
            <a:ext cx="45876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Constantes:</a:t>
            </a:r>
            <a:endParaRPr>
              <a:solidFill>
                <a:srgbClr val="1F1F1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const int x = 10;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#define x 100</a:t>
            </a:r>
            <a:endParaRPr b="1">
              <a:solidFill>
                <a:srgbClr val="1F1F1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True/False.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HIGH/LOW.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INPUT/OUTPUT</a:t>
            </a:r>
            <a:endParaRPr b="1">
              <a:solidFill>
                <a:srgbClr val="1F1F1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Comentário:</a:t>
            </a:r>
            <a:endParaRPr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// Este é um comentário de linha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/*Este é um comentário permite mais de uma linha */</a:t>
            </a:r>
            <a:endParaRPr b="1">
              <a:solidFill>
                <a:srgbClr val="1F1F1F"/>
              </a:solidFill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502" y="1383599"/>
            <a:ext cx="2031252" cy="20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Prática no Tinkercad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550600" y="1295875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325" y="1112075"/>
            <a:ext cx="3564265" cy="31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0949" y="1128049"/>
            <a:ext cx="3454051" cy="31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5176800" y="1403300"/>
            <a:ext cx="396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Semáforo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2" name="Google Shape;3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550600" y="1295875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75" y="1848475"/>
            <a:ext cx="3054434" cy="22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9488" y="2070000"/>
            <a:ext cx="3775760" cy="20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Prática no Tinkercad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/>
        </p:nvSpPr>
        <p:spPr>
          <a:xfrm>
            <a:off x="550600" y="1295875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975" y="1115400"/>
            <a:ext cx="3554142" cy="31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175" y="1115400"/>
            <a:ext cx="3479507" cy="31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Revisão de FUP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99700" y="1247550"/>
            <a:ext cx="44316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Tipo de </a:t>
            </a:r>
            <a:r>
              <a:rPr lang="pt-BR" sz="1200">
                <a:solidFill>
                  <a:srgbClr val="1F1F1F"/>
                </a:solidFill>
              </a:rPr>
              <a:t>Variáveis</a:t>
            </a:r>
            <a:r>
              <a:rPr lang="pt-BR" sz="1200">
                <a:solidFill>
                  <a:srgbClr val="1F1F1F"/>
                </a:solidFill>
              </a:rPr>
              <a:t>:</a:t>
            </a:r>
            <a:endParaRPr sz="1200">
              <a:solidFill>
                <a:srgbClr val="1F1F1F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As variáveis são lugares na memória principal que servem para armazenar dados.</a:t>
            </a:r>
            <a:endParaRPr sz="1200">
              <a:solidFill>
                <a:srgbClr val="1F1F1F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São acessadas por meio de um identificador único.</a:t>
            </a:r>
            <a:endParaRPr sz="1200">
              <a:solidFill>
                <a:srgbClr val="1F1F1F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O seu valor pode ser alterado ao longo da execução do programa.</a:t>
            </a:r>
            <a:endParaRPr sz="1200">
              <a:solidFill>
                <a:srgbClr val="1F1F1F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A variável só pode armazenar um valor a cada instante.</a:t>
            </a:r>
            <a:endParaRPr sz="1200">
              <a:solidFill>
                <a:srgbClr val="1F1F1F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pt-BR" sz="1200">
                <a:solidFill>
                  <a:srgbClr val="1F1F1F"/>
                </a:solidFill>
              </a:rPr>
              <a:t>Obedecendo a regra: o primeiro caractere do nome de uma variável deve, obrigatoriamente, ser uma letra e não pode ter caracteres especiais ou palavras reservadas.</a:t>
            </a:r>
            <a:endParaRPr sz="1200">
              <a:solidFill>
                <a:srgbClr val="1F1F1F"/>
              </a:solidFill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3501" y="652724"/>
            <a:ext cx="3770450" cy="34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Revisão de FUP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550600" y="1372075"/>
            <a:ext cx="24393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pt-BR" sz="1500">
                <a:solidFill>
                  <a:srgbClr val="1F1F1F"/>
                </a:solidFill>
              </a:rPr>
              <a:t>Tipo de operadores:</a:t>
            </a:r>
            <a:endParaRPr sz="1500"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Aritméticos:</a:t>
            </a:r>
            <a:endParaRPr sz="1500">
              <a:solidFill>
                <a:srgbClr val="1F1F1F"/>
              </a:solidFill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218250"/>
            <a:ext cx="2475125" cy="19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3420" y="2298600"/>
            <a:ext cx="3983329" cy="1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631875" y="1615588"/>
            <a:ext cx="24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Relacionais:</a:t>
            </a:r>
            <a:endParaRPr sz="15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Revisão de FUP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550600" y="1295875"/>
            <a:ext cx="2977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Tipo de operadores:</a:t>
            </a:r>
            <a:endParaRPr>
              <a:solidFill>
                <a:srgbClr val="1F1F1F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●"/>
            </a:pPr>
            <a:r>
              <a:rPr lang="pt-BR">
                <a:solidFill>
                  <a:srgbClr val="1F1F1F"/>
                </a:solidFill>
              </a:rPr>
              <a:t>Lógicos:</a:t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438" y="2463865"/>
            <a:ext cx="3015651" cy="15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3728175" y="1547375"/>
            <a:ext cx="48078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500"/>
              <a:buChar char="●"/>
            </a:pPr>
            <a:r>
              <a:rPr lang="pt-BR" sz="1500">
                <a:solidFill>
                  <a:srgbClr val="1F1F1F"/>
                </a:solidFill>
              </a:rPr>
              <a:t>Compostos:</a:t>
            </a:r>
            <a:endParaRPr sz="15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++ (incremento)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-- (decremento)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+= (adição com atribuição)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-= (subtração com atribuição)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*= (multiplicação com atribuição)</a:t>
            </a:r>
            <a:endParaRPr b="1">
              <a:solidFill>
                <a:srgbClr val="1F1F1F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b="1" lang="pt-BR">
                <a:solidFill>
                  <a:srgbClr val="1F1F1F"/>
                </a:solidFill>
              </a:rPr>
              <a:t>/= (divisão com atribuição)</a:t>
            </a:r>
            <a:endParaRPr b="1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Entradas e Saídas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 txBox="1"/>
          <p:nvPr/>
        </p:nvSpPr>
        <p:spPr>
          <a:xfrm>
            <a:off x="550600" y="1295875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b="15246" l="6550" r="11259" t="2651"/>
          <a:stretch/>
        </p:blipFill>
        <p:spPr>
          <a:xfrm>
            <a:off x="2117775" y="1289150"/>
            <a:ext cx="4908450" cy="2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Sinais Digitais e Analógicos 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9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564425" y="1248350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5">
            <a:alphaModFix/>
          </a:blip>
          <a:srcRect b="50000" l="0" r="0" t="0"/>
          <a:stretch/>
        </p:blipFill>
        <p:spPr>
          <a:xfrm>
            <a:off x="5111625" y="1469787"/>
            <a:ext cx="3977050" cy="10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221200" y="1305450"/>
            <a:ext cx="51651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Sinal Digital: Possui uma quantidade limitada, geralmente representada por dois níveis.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Sinal Analógico: Pode assumir infinitos valores em um intervalo de tempo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b="0" l="0" r="0" t="45740"/>
          <a:stretch/>
        </p:blipFill>
        <p:spPr>
          <a:xfrm>
            <a:off x="5111625" y="2660075"/>
            <a:ext cx="3977050" cy="11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Pinos Digitais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564425" y="1248350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729450" y="2299950"/>
            <a:ext cx="7608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O Arduino possui 14 pinos que podem ser utilizadas como </a:t>
            </a:r>
            <a:r>
              <a:rPr b="1" lang="pt-BR" sz="1700">
                <a:solidFill>
                  <a:schemeClr val="dk2"/>
                </a:solidFill>
              </a:rPr>
              <a:t>entrada</a:t>
            </a:r>
            <a:r>
              <a:rPr lang="pt-BR" sz="1700">
                <a:solidFill>
                  <a:schemeClr val="dk2"/>
                </a:solidFill>
              </a:rPr>
              <a:t> ou </a:t>
            </a:r>
            <a:r>
              <a:rPr b="1" lang="pt-BR" sz="1700">
                <a:solidFill>
                  <a:schemeClr val="dk2"/>
                </a:solidFill>
              </a:rPr>
              <a:t>saída</a:t>
            </a:r>
            <a:r>
              <a:rPr lang="pt-BR" sz="1700">
                <a:solidFill>
                  <a:schemeClr val="dk2"/>
                </a:solidFill>
              </a:rPr>
              <a:t> digital, numeradas de 0 a 13. Antes de utiliza-lás é necessário configurá-la conforme a necessidade.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Estão limitadas a dois estados, ou seja, o Arduino reconhece apenas dois valores de tensão: 0V e 5V.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29450" y="580200"/>
            <a:ext cx="8095500" cy="535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Dispositivos com sinal digital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0" y="4291700"/>
            <a:ext cx="9144000" cy="89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148" y="4490600"/>
            <a:ext cx="1880325" cy="5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50" y="4337975"/>
            <a:ext cx="1181226" cy="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564425" y="1248350"/>
            <a:ext cx="55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79725" y="1429900"/>
            <a:ext cx="516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1006">
            <a:off x="793125" y="2311047"/>
            <a:ext cx="1667750" cy="182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150" y="2382863"/>
            <a:ext cx="1616475" cy="16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82198">
            <a:off x="5172175" y="2416613"/>
            <a:ext cx="1350076" cy="135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7325885">
            <a:off x="7249575" y="2768350"/>
            <a:ext cx="1124325" cy="1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